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Paytm End-to-End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raw transactional data into actionable business insights for digital payments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5156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Recommendations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442" y="892969"/>
            <a:ext cx="566976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8765" y="1006316"/>
            <a:ext cx="24860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Improve Gateway Reliability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408765" y="1251466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recharge failures by addressing server errors and payment processing issues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42" y="1573411"/>
            <a:ext cx="566976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08765" y="1686758"/>
            <a:ext cx="229362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Launch Loyalty Programs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4408765" y="1931908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high-frequency users with rewards to increase retention and lifetime value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2253853"/>
            <a:ext cx="566976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08765" y="2367201"/>
            <a:ext cx="16665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 Cross-Selling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4408765" y="2612350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Financial services to active Recharge &amp; Bills customers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42" y="2934295"/>
            <a:ext cx="566976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408765" y="3047643"/>
            <a:ext cx="22227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Recovery Flows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4408765" y="3292793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UX for failed transaction recovery to reduce customer frustration</a:t>
            </a:r>
            <a:endParaRPr lang="en-US" sz="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442" y="3614738"/>
            <a:ext cx="566976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408765" y="3728085"/>
            <a:ext cx="21993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Focus Marketing Efforts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4408765" y="3973235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Concentrate campaigns on high-performing customer segments for maximum ROI</a:t>
            </a:r>
            <a:endParaRPr lang="en-US" sz="8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442" y="4422696"/>
            <a:ext cx="7173397" cy="92791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2176701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02112"/>
            <a:ext cx="19045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1096"/>
            <a:ext cx="12405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Understanding Customer Behavior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041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a large user base, Paytm faces challenges understanding customer behavior, transaction failures, service adoption patterns, and revenue contribution across multiple digital financial services.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19632"/>
            <a:ext cx="3989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Services Analyzed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0077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Recharge &amp; Bills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4297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Money Transfer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851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273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Insurance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5518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077664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30914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usage patterns across all Paytm services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7166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Identify Failures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transaction failure causes and patterns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366962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Segment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users by engagement and service adoption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Drive Growth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engagement, retention, and operational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11221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Stack &amp; Methodology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89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Python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NumPy, Matplotlib, and Seaborn for data cleaning and exploratory analysis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SQL Modeling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for data modeling, joins, aggregation, and business queries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3822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BI Dashboards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visualizations and KPI tracking for stakeholders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 Notebook for analysis workflow and GitHub for project hosting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269" y="494824"/>
            <a:ext cx="1791414" cy="351353"/>
          </a:xfrm>
          <a:prstGeom prst="roundRect">
            <a:avLst>
              <a:gd name="adj" fmla="val 17112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164" y="598884"/>
            <a:ext cx="143113" cy="143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5834" y="556022"/>
            <a:ext cx="134695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26269" y="917734"/>
            <a:ext cx="7891463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Cleaning &amp; Transformation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26269" y="2304336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26269" y="2585442"/>
            <a:ext cx="789146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5"/>
          <p:cNvSpPr/>
          <p:nvPr/>
        </p:nvSpPr>
        <p:spPr>
          <a:xfrm>
            <a:off x="626269" y="2720578"/>
            <a:ext cx="314837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Handle Missing Values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6269" y="3107412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and resolved null values across all datasets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26269" y="3706654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26269" y="3987760"/>
            <a:ext cx="789146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9"/>
          <p:cNvSpPr/>
          <p:nvPr/>
        </p:nvSpPr>
        <p:spPr>
          <a:xfrm>
            <a:off x="626269" y="4122896"/>
            <a:ext cx="336863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Standardize Categories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6269" y="4509730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consistent categorical values and data types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26269" y="5108972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26269" y="5390078"/>
            <a:ext cx="789146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3"/>
          <p:cNvSpPr/>
          <p:nvPr/>
        </p:nvSpPr>
        <p:spPr>
          <a:xfrm>
            <a:off x="626269" y="5525214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Create Metrics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26269" y="5912048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Derived transaction success rates and engagement indicators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26269" y="6511290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26269" y="6792397"/>
            <a:ext cx="789146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1" name="Text 17"/>
          <p:cNvSpPr/>
          <p:nvPr/>
        </p:nvSpPr>
        <p:spPr>
          <a:xfrm>
            <a:off x="626269" y="6927533"/>
            <a:ext cx="28735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Drop Irrelevant Data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26269" y="7314367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unused columns to streamline analysis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19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Findings: Transaction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4780"/>
            <a:ext cx="5836920" cy="3977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976443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Insurance Premium Distribution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405384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four insurance types (Car, Term Life, Bike, Health) generated approximately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120 million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total premiums, showing balanced performance across categories.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599521" y="5397698"/>
            <a:ext cx="6244709" cy="1326713"/>
          </a:xfrm>
          <a:prstGeom prst="roundRect">
            <a:avLst>
              <a:gd name="adj" fmla="val 7181"/>
            </a:avLst>
          </a:prstGeom>
          <a:solidFill>
            <a:srgbClr val="C1F1E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35" y="5749409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36637" y="5681186"/>
            <a:ext cx="52807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Equal distribution suggests strong market penetration across all insurance segments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787" y="604004"/>
            <a:ext cx="13092827" cy="137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Transaction Success &amp; Failure Analysis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87" y="2553295"/>
            <a:ext cx="5597009" cy="3404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787" y="6204585"/>
            <a:ext cx="3774638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Loan Payment Status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8787" y="6767274"/>
            <a:ext cx="559700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rate: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95.9%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(47,973 successful vs 2,027 failed)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197" y="2553295"/>
            <a:ext cx="5753100" cy="3368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9197" y="6168390"/>
            <a:ext cx="4872157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Money Transfer Distribution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909197" y="6731079"/>
            <a:ext cx="695991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usage across all transfer types: UPI ID (95.19M), Self Account (94.4M), QR Code (94.31M), Mobile (94.29M)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3873"/>
            <a:ext cx="10271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BI Dashboard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61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3.3B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607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Amount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983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volume processed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5761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288K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235893" y="460795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Successful 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45270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96% success rate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57616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12K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9988034" y="4607957"/>
            <a:ext cx="3538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Failed Transactions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50983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4% failure rate requiring attention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8523" y="1087517"/>
            <a:ext cx="1222296" cy="305395"/>
          </a:xfrm>
          <a:prstGeom prst="roundRect">
            <a:avLst>
              <a:gd name="adj" fmla="val 17873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17" y="1175266"/>
            <a:ext cx="129897" cy="1298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0703" y="1136213"/>
            <a:ext cx="83272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INSIGHTS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568523" y="1457801"/>
            <a:ext cx="6590705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Business Findings</a:t>
            </a:r>
            <a:endParaRPr lang="en-US" sz="3150" dirty="0"/>
          </a:p>
        </p:txBody>
      </p:sp>
      <p:sp>
        <p:nvSpPr>
          <p:cNvPr id="7" name="Shape 3"/>
          <p:cNvSpPr/>
          <p:nvPr/>
        </p:nvSpPr>
        <p:spPr>
          <a:xfrm>
            <a:off x="568523" y="2208967"/>
            <a:ext cx="8006953" cy="1241346"/>
          </a:xfrm>
          <a:prstGeom prst="roundRect">
            <a:avLst>
              <a:gd name="adj" fmla="val 8839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545663" y="2208967"/>
            <a:ext cx="91440" cy="1241346"/>
          </a:xfrm>
          <a:prstGeom prst="roundRect">
            <a:avLst>
              <a:gd name="adj" fmla="val 74616"/>
            </a:avLst>
          </a:prstGeom>
          <a:solidFill>
            <a:srgbClr val="26A688"/>
          </a:solidFill>
          <a:ln/>
        </p:spPr>
      </p:sp>
      <p:sp>
        <p:nvSpPr>
          <p:cNvPr id="9" name="Text 5"/>
          <p:cNvSpPr/>
          <p:nvPr/>
        </p:nvSpPr>
        <p:spPr>
          <a:xfrm>
            <a:off x="822365" y="2394228"/>
            <a:ext cx="316682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 Volume, High Failure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822365" y="2745462"/>
            <a:ext cx="756785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Recharge &amp; Bills drive highest transaction volume but show significant failure rates, indicating operational improvement opportunities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68523" y="3612713"/>
            <a:ext cx="8006953" cy="1241346"/>
          </a:xfrm>
          <a:prstGeom prst="roundRect">
            <a:avLst>
              <a:gd name="adj" fmla="val 8839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5663" y="3612713"/>
            <a:ext cx="91440" cy="1241346"/>
          </a:xfrm>
          <a:prstGeom prst="roundRect">
            <a:avLst>
              <a:gd name="adj" fmla="val 74616"/>
            </a:avLst>
          </a:prstGeom>
          <a:solidFill>
            <a:srgbClr val="26A688"/>
          </a:solidFill>
          <a:ln/>
        </p:spPr>
      </p:sp>
      <p:sp>
        <p:nvSpPr>
          <p:cNvPr id="13" name="Text 9"/>
          <p:cNvSpPr/>
          <p:nvPr/>
        </p:nvSpPr>
        <p:spPr>
          <a:xfrm>
            <a:off x="822365" y="3797975"/>
            <a:ext cx="383345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Failure Pattern Concentration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822365" y="4149209"/>
            <a:ext cx="756785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 errors (33.76%), Wrong PIN (27.61%), and Insufficient funds (27.11%) account for majority of failures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568523" y="5016460"/>
            <a:ext cx="8006953" cy="981551"/>
          </a:xfrm>
          <a:prstGeom prst="roundRect">
            <a:avLst>
              <a:gd name="adj" fmla="val 11179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545663" y="5016460"/>
            <a:ext cx="91440" cy="981551"/>
          </a:xfrm>
          <a:prstGeom prst="roundRect">
            <a:avLst>
              <a:gd name="adj" fmla="val 74616"/>
            </a:avLst>
          </a:prstGeom>
          <a:solidFill>
            <a:srgbClr val="26A688"/>
          </a:solidFill>
          <a:ln/>
        </p:spPr>
      </p:sp>
      <p:sp>
        <p:nvSpPr>
          <p:cNvPr id="17" name="Text 13"/>
          <p:cNvSpPr/>
          <p:nvPr/>
        </p:nvSpPr>
        <p:spPr>
          <a:xfrm>
            <a:off x="822365" y="5201722"/>
            <a:ext cx="387119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High-Value Multi-Service Users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822365" y="5552956"/>
            <a:ext cx="756785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Subset of customers actively uses multiple Paytm services, representing prime targets for retention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568523" y="6160413"/>
            <a:ext cx="8006953" cy="981551"/>
          </a:xfrm>
          <a:prstGeom prst="roundRect">
            <a:avLst>
              <a:gd name="adj" fmla="val 11179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545663" y="6160413"/>
            <a:ext cx="91440" cy="981551"/>
          </a:xfrm>
          <a:prstGeom prst="roundRect">
            <a:avLst>
              <a:gd name="adj" fmla="val 74616"/>
            </a:avLst>
          </a:prstGeom>
          <a:solidFill>
            <a:srgbClr val="26A688"/>
          </a:solidFill>
          <a:ln/>
        </p:spPr>
      </p:sp>
      <p:sp>
        <p:nvSpPr>
          <p:cNvPr id="21" name="Text 17"/>
          <p:cNvSpPr/>
          <p:nvPr/>
        </p:nvSpPr>
        <p:spPr>
          <a:xfrm>
            <a:off x="822365" y="6345674"/>
            <a:ext cx="288952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Cross-Selling Potential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822365" y="6696908"/>
            <a:ext cx="756785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opportunities exist between Recharge users and Financial services (Loans &amp; Insurance)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2026-01-06T14:29:11Z</dcterms:created>
  <dcterms:modified xsi:type="dcterms:W3CDTF">2026-01-06T14:29:11Z</dcterms:modified>
</cp:coreProperties>
</file>